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google.com/search?q=https://github.com/KishanThanki/Resume-Ranker" TargetMode="External"/><Relationship Id="rId3" Type="http://schemas.openxmlformats.org/officeDocument/2006/relationships/image" Target="../media/image5.png"/><Relationship Id="rId4" Type="http://schemas.openxmlformats.org/officeDocument/2006/relationships/hyperlink" Target="https://resume-ranker-n511.onrender.com/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2252345" y="2763916"/>
            <a:ext cx="4639309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b="1" sz="22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PC649 - Summer Internship Report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793790" y="3345060"/>
            <a:ext cx="7556421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500"/>
              </a:lnSpc>
              <a:defRPr b="1" sz="4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Resume Ranker - AI Powered Recruitment</a:t>
            </a:r>
          </a:p>
        </p:txBody>
      </p:sp>
      <p:sp>
        <p:nvSpPr>
          <p:cNvPr id="113" name="Text 2"/>
          <p:cNvSpPr txBox="1"/>
          <p:nvPr/>
        </p:nvSpPr>
        <p:spPr>
          <a:xfrm>
            <a:off x="3697517" y="5102781"/>
            <a:ext cx="174896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By: Kishan Thanki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 0"/>
          <p:cNvSpPr txBox="1"/>
          <p:nvPr/>
        </p:nvSpPr>
        <p:spPr>
          <a:xfrm>
            <a:off x="793790" y="2691526"/>
            <a:ext cx="7556421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Resume Ranker: AI-Powered Recruitment</a:t>
            </a:r>
          </a:p>
        </p:txBody>
      </p:sp>
      <p:sp>
        <p:nvSpPr>
          <p:cNvPr id="117" name="Text 1"/>
          <p:cNvSpPr txBox="1"/>
          <p:nvPr/>
        </p:nvSpPr>
        <p:spPr>
          <a:xfrm>
            <a:off x="793790" y="4449247"/>
            <a:ext cx="7556421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The Resume Ranker is an AI-powered designed to automate and enhance resume screening, addressing the challenge recruiters face in efficiently evaluating large volumes of resumes.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0"/>
          <p:cNvSpPr txBox="1"/>
          <p:nvPr/>
        </p:nvSpPr>
        <p:spPr>
          <a:xfrm>
            <a:off x="793790" y="1980366"/>
            <a:ext cx="8149134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Objective &amp; Key Requirements</a:t>
            </a:r>
          </a:p>
        </p:txBody>
      </p:sp>
      <p:sp>
        <p:nvSpPr>
          <p:cNvPr id="120" name="Shape 1"/>
          <p:cNvSpPr/>
          <p:nvPr/>
        </p:nvSpPr>
        <p:spPr>
          <a:xfrm>
            <a:off x="793790" y="3482935"/>
            <a:ext cx="4196358" cy="2766299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Shape 2"/>
          <p:cNvSpPr/>
          <p:nvPr/>
        </p:nvSpPr>
        <p:spPr>
          <a:xfrm>
            <a:off x="793790" y="3452455"/>
            <a:ext cx="4196358" cy="121921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Shape 3"/>
          <p:cNvSpPr/>
          <p:nvPr/>
        </p:nvSpPr>
        <p:spPr>
          <a:xfrm>
            <a:off x="2551688" y="3142774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Text 4"/>
          <p:cNvSpPr txBox="1"/>
          <p:nvPr/>
        </p:nvSpPr>
        <p:spPr>
          <a:xfrm>
            <a:off x="2811456" y="3279607"/>
            <a:ext cx="161026" cy="40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1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4" name="Text 5"/>
          <p:cNvSpPr txBox="1"/>
          <p:nvPr/>
        </p:nvSpPr>
        <p:spPr>
          <a:xfrm>
            <a:off x="1051083" y="4049910"/>
            <a:ext cx="258992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Simplify Evaluation</a:t>
            </a:r>
          </a:p>
        </p:txBody>
      </p:sp>
      <p:sp>
        <p:nvSpPr>
          <p:cNvPr id="125" name="Text 6"/>
          <p:cNvSpPr txBox="1"/>
          <p:nvPr/>
        </p:nvSpPr>
        <p:spPr>
          <a:xfrm>
            <a:off x="1051083" y="4540329"/>
            <a:ext cx="3681771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Structured parsing, intelligent matching, and multi-factor scoring improve hiring efficiency.</a:t>
            </a:r>
          </a:p>
        </p:txBody>
      </p:sp>
      <p:sp>
        <p:nvSpPr>
          <p:cNvPr id="126" name="Shape 7"/>
          <p:cNvSpPr/>
          <p:nvPr/>
        </p:nvSpPr>
        <p:spPr>
          <a:xfrm>
            <a:off x="5216962" y="3482935"/>
            <a:ext cx="4196358" cy="2766299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Shape 8"/>
          <p:cNvSpPr/>
          <p:nvPr/>
        </p:nvSpPr>
        <p:spPr>
          <a:xfrm>
            <a:off x="5216962" y="3452455"/>
            <a:ext cx="4196358" cy="121921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Shape 9"/>
          <p:cNvSpPr/>
          <p:nvPr/>
        </p:nvSpPr>
        <p:spPr>
          <a:xfrm>
            <a:off x="6974860" y="3142774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Text 10"/>
          <p:cNvSpPr txBox="1"/>
          <p:nvPr/>
        </p:nvSpPr>
        <p:spPr>
          <a:xfrm>
            <a:off x="7234687" y="3279607"/>
            <a:ext cx="161026" cy="40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1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0" name="Text 11"/>
          <p:cNvSpPr txBox="1"/>
          <p:nvPr/>
        </p:nvSpPr>
        <p:spPr>
          <a:xfrm>
            <a:off x="5474256" y="4049910"/>
            <a:ext cx="234135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Functional Needs</a:t>
            </a:r>
          </a:p>
        </p:txBody>
      </p:sp>
      <p:sp>
        <p:nvSpPr>
          <p:cNvPr id="131" name="Text 12"/>
          <p:cNvSpPr txBox="1"/>
          <p:nvPr/>
        </p:nvSpPr>
        <p:spPr>
          <a:xfrm>
            <a:off x="5474256" y="4540329"/>
            <a:ext cx="3681770" cy="140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Resume/Job Description parsing, ranking algorithm (skills 50%, text 30%, experience 20%), API &amp; Frontend.</a:t>
            </a:r>
          </a:p>
        </p:txBody>
      </p:sp>
      <p:sp>
        <p:nvSpPr>
          <p:cNvPr id="132" name="Shape 13"/>
          <p:cNvSpPr/>
          <p:nvPr/>
        </p:nvSpPr>
        <p:spPr>
          <a:xfrm>
            <a:off x="9640133" y="3482935"/>
            <a:ext cx="4196359" cy="2766299"/>
          </a:xfrm>
          <a:prstGeom prst="roundRect">
            <a:avLst>
              <a:gd name="adj" fmla="val 528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Shape 14"/>
          <p:cNvSpPr/>
          <p:nvPr/>
        </p:nvSpPr>
        <p:spPr>
          <a:xfrm>
            <a:off x="9640133" y="3452455"/>
            <a:ext cx="4196359" cy="121921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Shape 15"/>
          <p:cNvSpPr/>
          <p:nvPr/>
        </p:nvSpPr>
        <p:spPr>
          <a:xfrm>
            <a:off x="11398032" y="3142774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Text 16"/>
          <p:cNvSpPr txBox="1"/>
          <p:nvPr/>
        </p:nvSpPr>
        <p:spPr>
          <a:xfrm>
            <a:off x="11657799" y="3279607"/>
            <a:ext cx="161027" cy="40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1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6" name="Text 17"/>
          <p:cNvSpPr txBox="1"/>
          <p:nvPr/>
        </p:nvSpPr>
        <p:spPr>
          <a:xfrm>
            <a:off x="9897426" y="4049910"/>
            <a:ext cx="2977506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Non-Functional Needs</a:t>
            </a:r>
          </a:p>
        </p:txBody>
      </p:sp>
      <p:sp>
        <p:nvSpPr>
          <p:cNvPr id="137" name="Text 18"/>
          <p:cNvSpPr txBox="1"/>
          <p:nvPr/>
        </p:nvSpPr>
        <p:spPr>
          <a:xfrm>
            <a:off x="9897426" y="4540329"/>
            <a:ext cx="3681770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Performance (&lt;3s parsing), Accuracy (94% skill matching), Scalability (hundreds of resumes).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 0"/>
          <p:cNvSpPr txBox="1"/>
          <p:nvPr/>
        </p:nvSpPr>
        <p:spPr>
          <a:xfrm>
            <a:off x="793790" y="1624250"/>
            <a:ext cx="7556421" cy="138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Technology Stack &amp; Features</a:t>
            </a:r>
          </a:p>
        </p:txBody>
      </p:sp>
      <p:sp>
        <p:nvSpPr>
          <p:cNvPr id="141" name="Text 1"/>
          <p:cNvSpPr txBox="1"/>
          <p:nvPr/>
        </p:nvSpPr>
        <p:spPr>
          <a:xfrm>
            <a:off x="793789" y="3608783"/>
            <a:ext cx="146741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Tech Stack</a:t>
            </a:r>
          </a:p>
        </p:txBody>
      </p:sp>
      <p:sp>
        <p:nvSpPr>
          <p:cNvPr id="142" name="Text 2"/>
          <p:cNvSpPr txBox="1"/>
          <p:nvPr/>
        </p:nvSpPr>
        <p:spPr>
          <a:xfrm>
            <a:off x="793789" y="4189928"/>
            <a:ext cx="3501511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Backend:</a:t>
            </a:r>
            <a:r>
              <a:rPr b="0"/>
              <a:t> Python, FastAPI (REST API), SQLAlchemy (ORM), SpaCy (NLP)</a:t>
            </a:r>
          </a:p>
        </p:txBody>
      </p:sp>
      <p:sp>
        <p:nvSpPr>
          <p:cNvPr id="143" name="Text 3"/>
          <p:cNvSpPr txBox="1"/>
          <p:nvPr/>
        </p:nvSpPr>
        <p:spPr>
          <a:xfrm>
            <a:off x="793789" y="5357931"/>
            <a:ext cx="350151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Frontend:</a:t>
            </a:r>
            <a:r>
              <a:rPr b="0"/>
              <a:t> Streamlit (recruiter UI)</a:t>
            </a:r>
          </a:p>
        </p:txBody>
      </p:sp>
      <p:sp>
        <p:nvSpPr>
          <p:cNvPr id="144" name="Text 4"/>
          <p:cNvSpPr txBox="1"/>
          <p:nvPr/>
        </p:nvSpPr>
        <p:spPr>
          <a:xfrm>
            <a:off x="4856320" y="3608783"/>
            <a:ext cx="1767546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Key Features</a:t>
            </a:r>
          </a:p>
        </p:txBody>
      </p:sp>
      <p:sp>
        <p:nvSpPr>
          <p:cNvPr id="145" name="Text 5"/>
          <p:cNvSpPr txBox="1"/>
          <p:nvPr/>
        </p:nvSpPr>
        <p:spPr>
          <a:xfrm>
            <a:off x="4856320" y="4189927"/>
            <a:ext cx="350151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Resume parser with 7 skill categories.</a:t>
            </a:r>
          </a:p>
        </p:txBody>
      </p:sp>
      <p:sp>
        <p:nvSpPr>
          <p:cNvPr id="146" name="Text 6"/>
          <p:cNvSpPr txBox="1"/>
          <p:nvPr/>
        </p:nvSpPr>
        <p:spPr>
          <a:xfrm>
            <a:off x="4856320" y="4995028"/>
            <a:ext cx="350151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Weighted multi-factor similarity scoring.</a:t>
            </a:r>
          </a:p>
        </p:txBody>
      </p:sp>
      <p:sp>
        <p:nvSpPr>
          <p:cNvPr id="147" name="Text 7"/>
          <p:cNvSpPr txBox="1"/>
          <p:nvPr/>
        </p:nvSpPr>
        <p:spPr>
          <a:xfrm>
            <a:off x="4856320" y="5800130"/>
            <a:ext cx="350151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API Endpoint for detailed resume analysis.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4329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 0"/>
          <p:cNvSpPr txBox="1"/>
          <p:nvPr/>
        </p:nvSpPr>
        <p:spPr>
          <a:xfrm>
            <a:off x="752712" y="591383"/>
            <a:ext cx="7638576" cy="183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300"/>
              </a:lnSpc>
              <a:defRPr b="1" sz="58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Methodology &amp; Processes</a:t>
            </a:r>
          </a:p>
        </p:txBody>
      </p:sp>
      <p:sp>
        <p:nvSpPr>
          <p:cNvPr id="151" name="Text 1"/>
          <p:cNvSpPr txBox="1"/>
          <p:nvPr/>
        </p:nvSpPr>
        <p:spPr>
          <a:xfrm>
            <a:off x="752712" y="2768918"/>
            <a:ext cx="7638576" cy="663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The project used an iterative development process, inspired by Agile methodology, with focused sprints.</a:t>
            </a:r>
          </a:p>
        </p:txBody>
      </p:sp>
      <p:sp>
        <p:nvSpPr>
          <p:cNvPr id="152" name="Shape 2"/>
          <p:cNvSpPr/>
          <p:nvPr/>
        </p:nvSpPr>
        <p:spPr>
          <a:xfrm>
            <a:off x="752713" y="3698795"/>
            <a:ext cx="7638575" cy="827009"/>
          </a:xfrm>
          <a:prstGeom prst="roundRect">
            <a:avLst>
              <a:gd name="adj" fmla="val 17691"/>
            </a:avLst>
          </a:prstGeom>
          <a:solidFill>
            <a:srgbClr val="FFFFFF"/>
          </a:solidFill>
          <a:ln w="30480">
            <a:solidFill>
              <a:srgbClr val="C0C1D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Shape 3"/>
          <p:cNvSpPr/>
          <p:nvPr/>
        </p:nvSpPr>
        <p:spPr>
          <a:xfrm>
            <a:off x="722232" y="3698795"/>
            <a:ext cx="121922" cy="827009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Text 4"/>
          <p:cNvSpPr txBox="1"/>
          <p:nvPr/>
        </p:nvSpPr>
        <p:spPr>
          <a:xfrm>
            <a:off x="1089660" y="3944303"/>
            <a:ext cx="2976482" cy="32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Requirement Gathering</a:t>
            </a:r>
          </a:p>
        </p:txBody>
      </p:sp>
      <p:sp>
        <p:nvSpPr>
          <p:cNvPr id="155" name="Shape 5"/>
          <p:cNvSpPr/>
          <p:nvPr/>
        </p:nvSpPr>
        <p:spPr>
          <a:xfrm>
            <a:off x="752713" y="4740831"/>
            <a:ext cx="7638575" cy="827009"/>
          </a:xfrm>
          <a:prstGeom prst="roundRect">
            <a:avLst>
              <a:gd name="adj" fmla="val 17691"/>
            </a:avLst>
          </a:prstGeom>
          <a:solidFill>
            <a:srgbClr val="FFFFFF"/>
          </a:solidFill>
          <a:ln w="30480">
            <a:solidFill>
              <a:srgbClr val="C0C1D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Shape 6"/>
          <p:cNvSpPr/>
          <p:nvPr/>
        </p:nvSpPr>
        <p:spPr>
          <a:xfrm>
            <a:off x="722232" y="4740831"/>
            <a:ext cx="121922" cy="827009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Text 7"/>
          <p:cNvSpPr txBox="1"/>
          <p:nvPr/>
        </p:nvSpPr>
        <p:spPr>
          <a:xfrm>
            <a:off x="1089660" y="4986337"/>
            <a:ext cx="5006814" cy="32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Design: Data models and scoring logic.</a:t>
            </a:r>
          </a:p>
        </p:txBody>
      </p:sp>
      <p:sp>
        <p:nvSpPr>
          <p:cNvPr id="158" name="Shape 8"/>
          <p:cNvSpPr/>
          <p:nvPr/>
        </p:nvSpPr>
        <p:spPr>
          <a:xfrm>
            <a:off x="752713" y="5782866"/>
            <a:ext cx="7638575" cy="827009"/>
          </a:xfrm>
          <a:prstGeom prst="roundRect">
            <a:avLst>
              <a:gd name="adj" fmla="val 17691"/>
            </a:avLst>
          </a:prstGeom>
          <a:solidFill>
            <a:srgbClr val="FFFFFF"/>
          </a:solidFill>
          <a:ln w="30480">
            <a:solidFill>
              <a:srgbClr val="C0C1D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9" name="Shape 9"/>
          <p:cNvSpPr/>
          <p:nvPr/>
        </p:nvSpPr>
        <p:spPr>
          <a:xfrm>
            <a:off x="722232" y="5782866"/>
            <a:ext cx="121922" cy="827009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Text 10"/>
          <p:cNvSpPr txBox="1"/>
          <p:nvPr/>
        </p:nvSpPr>
        <p:spPr>
          <a:xfrm>
            <a:off x="1089660" y="6028373"/>
            <a:ext cx="5495808" cy="32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Development: Incremental feature building.</a:t>
            </a:r>
          </a:p>
        </p:txBody>
      </p:sp>
      <p:sp>
        <p:nvSpPr>
          <p:cNvPr id="161" name="Shape 11"/>
          <p:cNvSpPr/>
          <p:nvPr/>
        </p:nvSpPr>
        <p:spPr>
          <a:xfrm>
            <a:off x="752713" y="6824901"/>
            <a:ext cx="7638575" cy="827009"/>
          </a:xfrm>
          <a:prstGeom prst="roundRect">
            <a:avLst>
              <a:gd name="adj" fmla="val 17691"/>
            </a:avLst>
          </a:prstGeom>
          <a:solidFill>
            <a:srgbClr val="FFFFFF"/>
          </a:solidFill>
          <a:ln w="30480">
            <a:solidFill>
              <a:srgbClr val="C0C1D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Shape 12"/>
          <p:cNvSpPr/>
          <p:nvPr/>
        </p:nvSpPr>
        <p:spPr>
          <a:xfrm>
            <a:off x="722232" y="6824901"/>
            <a:ext cx="121922" cy="827009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Text 13"/>
          <p:cNvSpPr txBox="1"/>
          <p:nvPr/>
        </p:nvSpPr>
        <p:spPr>
          <a:xfrm>
            <a:off x="1089660" y="7070407"/>
            <a:ext cx="3094726" cy="32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b="1" sz="21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Testing: Module and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0"/>
          <p:cNvSpPr txBox="1"/>
          <p:nvPr/>
        </p:nvSpPr>
        <p:spPr>
          <a:xfrm>
            <a:off x="769620" y="604717"/>
            <a:ext cx="4928400" cy="674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400"/>
              </a:lnSpc>
              <a:defRPr b="1" sz="43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Snapshots &amp; Links</a:t>
            </a:r>
          </a:p>
        </p:txBody>
      </p:sp>
      <p:sp>
        <p:nvSpPr>
          <p:cNvPr id="166" name="Text 1"/>
          <p:cNvSpPr txBox="1"/>
          <p:nvPr/>
        </p:nvSpPr>
        <p:spPr>
          <a:xfrm>
            <a:off x="769620" y="1731526"/>
            <a:ext cx="3648845" cy="323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Explore the Resume Ranker in action:</a:t>
            </a:r>
          </a:p>
        </p:txBody>
      </p:sp>
      <p:pic>
        <p:nvPicPr>
          <p:cNvPr id="167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619" y="2330648"/>
            <a:ext cx="2379822" cy="604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 1" descr="Image 1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59335" y="2330648"/>
            <a:ext cx="1552100" cy="604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shot 2025-07-31 at 10.31.19 PM.png" descr="Screenshot 2025-07-31 at 10.31.19 PM.png"/>
          <p:cNvPicPr>
            <a:picLocks noChangeAspect="1"/>
          </p:cNvPicPr>
          <p:nvPr/>
        </p:nvPicPr>
        <p:blipFill>
          <a:blip r:embed="rId6">
            <a:extLst/>
          </a:blip>
          <a:srcRect l="18750" t="0" r="18750" b="0"/>
          <a:stretch>
            <a:fillRect/>
          </a:stretch>
        </p:blipFill>
        <p:spPr>
          <a:xfrm>
            <a:off x="777240" y="3324343"/>
            <a:ext cx="4241363" cy="42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shot 2025-07-31 at 10.31.42 PM.png" descr="Screenshot 2025-07-31 at 10.31.42 PM.png"/>
          <p:cNvPicPr>
            <a:picLocks noChangeAspect="1"/>
          </p:cNvPicPr>
          <p:nvPr/>
        </p:nvPicPr>
        <p:blipFill>
          <a:blip r:embed="rId7">
            <a:extLst/>
          </a:blip>
          <a:srcRect l="18750" t="0" r="18750" b="0"/>
          <a:stretch>
            <a:fillRect/>
          </a:stretch>
        </p:blipFill>
        <p:spPr>
          <a:xfrm>
            <a:off x="5194458" y="3324343"/>
            <a:ext cx="4241364" cy="42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shot 2025-07-31 at 10.32.05 PM.png" descr="Screenshot 2025-07-31 at 10.32.05 PM.png"/>
          <p:cNvPicPr>
            <a:picLocks noChangeAspect="1"/>
          </p:cNvPicPr>
          <p:nvPr/>
        </p:nvPicPr>
        <p:blipFill>
          <a:blip r:embed="rId8">
            <a:extLst/>
          </a:blip>
          <a:srcRect l="18750" t="0" r="18750" b="0"/>
          <a:stretch>
            <a:fillRect/>
          </a:stretch>
        </p:blipFill>
        <p:spPr>
          <a:xfrm>
            <a:off x="9611676" y="3324343"/>
            <a:ext cx="4241364" cy="4241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Text 1"/>
          <p:cNvSpPr txBox="1"/>
          <p:nvPr/>
        </p:nvSpPr>
        <p:spPr>
          <a:xfrm>
            <a:off x="793789" y="2180511"/>
            <a:ext cx="6253362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Challenges &amp; Solutions</a:t>
            </a:r>
          </a:p>
        </p:txBody>
      </p:sp>
      <p:sp>
        <p:nvSpPr>
          <p:cNvPr id="176" name="Shape 2"/>
          <p:cNvSpPr/>
          <p:nvPr/>
        </p:nvSpPr>
        <p:spPr>
          <a:xfrm>
            <a:off x="793790" y="3229450"/>
            <a:ext cx="4196358" cy="2819520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Shape 3"/>
          <p:cNvSpPr/>
          <p:nvPr/>
        </p:nvSpPr>
        <p:spPr>
          <a:xfrm>
            <a:off x="763309" y="3229450"/>
            <a:ext cx="121922" cy="2819520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Text 4"/>
          <p:cNvSpPr txBox="1"/>
          <p:nvPr/>
        </p:nvSpPr>
        <p:spPr>
          <a:xfrm>
            <a:off x="1142523" y="3486744"/>
            <a:ext cx="2295514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Parsing Diversity</a:t>
            </a:r>
          </a:p>
        </p:txBody>
      </p:sp>
      <p:sp>
        <p:nvSpPr>
          <p:cNvPr id="179" name="Text 5"/>
          <p:cNvSpPr txBox="1"/>
          <p:nvPr/>
        </p:nvSpPr>
        <p:spPr>
          <a:xfrm>
            <a:off x="1142523" y="3977163"/>
            <a:ext cx="3590332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Accurately parsing diverse resume formats and layouts was addressed by leveraging robust NLP libraries (SpaCy)</a:t>
            </a:r>
          </a:p>
        </p:txBody>
      </p:sp>
      <p:sp>
        <p:nvSpPr>
          <p:cNvPr id="180" name="Shape 6"/>
          <p:cNvSpPr/>
          <p:nvPr/>
        </p:nvSpPr>
        <p:spPr>
          <a:xfrm>
            <a:off x="5216962" y="3229450"/>
            <a:ext cx="4196358" cy="2819520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Shape 7"/>
          <p:cNvSpPr/>
          <p:nvPr/>
        </p:nvSpPr>
        <p:spPr>
          <a:xfrm>
            <a:off x="5186481" y="3229450"/>
            <a:ext cx="121921" cy="2819520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2" name="Text 8"/>
          <p:cNvSpPr txBox="1"/>
          <p:nvPr/>
        </p:nvSpPr>
        <p:spPr>
          <a:xfrm>
            <a:off x="5565696" y="3486744"/>
            <a:ext cx="275472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Algorithm Weighting</a:t>
            </a:r>
          </a:p>
        </p:txBody>
      </p:sp>
      <p:sp>
        <p:nvSpPr>
          <p:cNvPr id="183" name="Text 9"/>
          <p:cNvSpPr txBox="1"/>
          <p:nvPr/>
        </p:nvSpPr>
        <p:spPr>
          <a:xfrm>
            <a:off x="5565695" y="3977163"/>
            <a:ext cx="3590331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Defining and effectively weighting the scoring algorithm was achieved through iterative refinement based on feedback and validation.</a:t>
            </a:r>
          </a:p>
        </p:txBody>
      </p:sp>
      <p:sp>
        <p:nvSpPr>
          <p:cNvPr id="184" name="Shape 10"/>
          <p:cNvSpPr/>
          <p:nvPr/>
        </p:nvSpPr>
        <p:spPr>
          <a:xfrm>
            <a:off x="9640133" y="3229450"/>
            <a:ext cx="4196359" cy="2819520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Shape 11"/>
          <p:cNvSpPr/>
          <p:nvPr/>
        </p:nvSpPr>
        <p:spPr>
          <a:xfrm>
            <a:off x="9609652" y="3229450"/>
            <a:ext cx="121921" cy="2819520"/>
          </a:xfrm>
          <a:prstGeom prst="roundRect">
            <a:avLst>
              <a:gd name="adj" fmla="val 50000"/>
            </a:avLst>
          </a:prstGeom>
          <a:solidFill>
            <a:srgbClr val="4950B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Text 12"/>
          <p:cNvSpPr txBox="1"/>
          <p:nvPr/>
        </p:nvSpPr>
        <p:spPr>
          <a:xfrm>
            <a:off x="9988867" y="3486744"/>
            <a:ext cx="191284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Skill Accuracy</a:t>
            </a:r>
          </a:p>
        </p:txBody>
      </p:sp>
      <p:sp>
        <p:nvSpPr>
          <p:cNvPr id="187" name="Text 13"/>
          <p:cNvSpPr txBox="1"/>
          <p:nvPr/>
        </p:nvSpPr>
        <p:spPr>
          <a:xfrm>
            <a:off x="9988867" y="3977163"/>
            <a:ext cx="3590331" cy="175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Ensuring accuracy in skill extraction and matching involved using comprehensive predefined skill sets and continuous refinement of skill mapping logic.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 0"/>
          <p:cNvSpPr txBox="1"/>
          <p:nvPr/>
        </p:nvSpPr>
        <p:spPr>
          <a:xfrm>
            <a:off x="793789" y="1587459"/>
            <a:ext cx="7339584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Conclusion &amp; Future Scope</a:t>
            </a:r>
          </a:p>
        </p:txBody>
      </p:sp>
      <p:sp>
        <p:nvSpPr>
          <p:cNvPr id="190" name="Text 1"/>
          <p:cNvSpPr txBox="1"/>
          <p:nvPr/>
        </p:nvSpPr>
        <p:spPr>
          <a:xfrm>
            <a:off x="793790" y="2749867"/>
            <a:ext cx="1304282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The Resume Ranker significantly streamlines the recruitment process, offering a powerful AI-driven solution for efficient and objective candidate evaluation.</a:t>
            </a:r>
          </a:p>
        </p:txBody>
      </p:sp>
      <p:sp>
        <p:nvSpPr>
          <p:cNvPr id="191" name="Text 2"/>
          <p:cNvSpPr txBox="1"/>
          <p:nvPr/>
        </p:nvSpPr>
        <p:spPr>
          <a:xfrm>
            <a:off x="793789" y="3815834"/>
            <a:ext cx="303999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Future Enhancements:</a:t>
            </a:r>
          </a:p>
        </p:txBody>
      </p:sp>
      <p:sp>
        <p:nvSpPr>
          <p:cNvPr id="192" name="Text 3"/>
          <p:cNvSpPr txBox="1"/>
          <p:nvPr/>
        </p:nvSpPr>
        <p:spPr>
          <a:xfrm>
            <a:off x="793790" y="4510325"/>
            <a:ext cx="518773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Integration with Applicant Tracking Systems (ATS).</a:t>
            </a:r>
          </a:p>
        </p:txBody>
      </p:sp>
      <p:sp>
        <p:nvSpPr>
          <p:cNvPr id="193" name="Text 4"/>
          <p:cNvSpPr txBox="1"/>
          <p:nvPr/>
        </p:nvSpPr>
        <p:spPr>
          <a:xfrm>
            <a:off x="793790" y="4952524"/>
            <a:ext cx="601591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Advanced NLP for sentiment analysis or soft skill detection.</a:t>
            </a:r>
          </a:p>
        </p:txBody>
      </p:sp>
      <p:sp>
        <p:nvSpPr>
          <p:cNvPr id="194" name="Text 5"/>
          <p:cNvSpPr txBox="1"/>
          <p:nvPr/>
        </p:nvSpPr>
        <p:spPr>
          <a:xfrm>
            <a:off x="793790" y="5394721"/>
            <a:ext cx="7455949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Machine learning models for continuous improvement of ranking accuracy.</a:t>
            </a:r>
          </a:p>
        </p:txBody>
      </p:sp>
      <p:sp>
        <p:nvSpPr>
          <p:cNvPr id="195" name="Text 6"/>
          <p:cNvSpPr txBox="1"/>
          <p:nvPr/>
        </p:nvSpPr>
        <p:spPr>
          <a:xfrm>
            <a:off x="793790" y="5836920"/>
            <a:ext cx="593547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User customization of scoring weights and skill categories.</a:t>
            </a:r>
          </a:p>
        </p:txBody>
      </p:sp>
      <p:sp>
        <p:nvSpPr>
          <p:cNvPr id="196" name="Text 7"/>
          <p:cNvSpPr txBox="1"/>
          <p:nvPr/>
        </p:nvSpPr>
        <p:spPr>
          <a:xfrm>
            <a:off x="793790" y="6279117"/>
            <a:ext cx="573254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Support for additional document formats and languages.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 0"/>
          <p:cNvSpPr txBox="1"/>
          <p:nvPr/>
        </p:nvSpPr>
        <p:spPr>
          <a:xfrm>
            <a:off x="5364345" y="3217426"/>
            <a:ext cx="3901710" cy="960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7700"/>
              </a:lnSpc>
              <a:defRPr b="1" sz="61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